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  <a:srgbClr val="191919"/>
    <a:srgbClr val="171717"/>
    <a:srgbClr val="222222"/>
    <a:srgbClr val="232323"/>
    <a:srgbClr val="4A4A4A"/>
    <a:srgbClr val="656565"/>
    <a:srgbClr val="262626"/>
    <a:srgbClr val="595959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14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68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9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2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1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191919"/>
            </a:gs>
            <a:gs pos="23000">
              <a:srgbClr val="676767"/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C9A6C03-4BE7-4B82-BC96-EFB78E9C9691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FDB1880D-CFA1-47FF-8F4F-8E49CCCC48D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2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psci.com/3d-printed-guns-not-free-speech-court-rules" TargetMode="External"/><Relationship Id="rId13" Type="http://schemas.openxmlformats.org/officeDocument/2006/relationships/hyperlink" Target="http://www.popsci.com/science/article/2013-07/how-3-d-printing-body-parts-will-revolutionize-medicine" TargetMode="External"/><Relationship Id="rId3" Type="http://schemas.openxmlformats.org/officeDocument/2006/relationships/hyperlink" Target="http://www.youtube.com/watch?v=jvbh-sgpyak" TargetMode="External"/><Relationship Id="rId7" Type="http://schemas.openxmlformats.org/officeDocument/2006/relationships/hyperlink" Target="http://www.amd.com/en-us/who-we-are/corporate-responsibility/technology/vr-immersive-healing" TargetMode="External"/><Relationship Id="rId12" Type="http://schemas.openxmlformats.org/officeDocument/2006/relationships/hyperlink" Target="http://www.fortune.com/2016/09/08/virtual-reality-vr-industries-application-examples/" TargetMode="External"/><Relationship Id="rId2" Type="http://schemas.openxmlformats.org/officeDocument/2006/relationships/hyperlink" Target="http://www.techrepublic.com/article/10-ways-virtual-reality-is-revolutionizing-medicine-and-healthca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rs.org.uk/virtual-reality/history.html" TargetMode="External"/><Relationship Id="rId11" Type="http://schemas.openxmlformats.org/officeDocument/2006/relationships/hyperlink" Target="http://www.entrepreneur.com/slideshow/281073#0" TargetMode="External"/><Relationship Id="rId5" Type="http://schemas.openxmlformats.org/officeDocument/2006/relationships/hyperlink" Target="file:///D:\Users\Rick\Documents\College\blogs.nvidia.com\blog\2016\07\08\medical-virtual-reality\" TargetMode="External"/><Relationship Id="rId15" Type="http://schemas.openxmlformats.org/officeDocument/2006/relationships/hyperlink" Target="http://www.onlinelibrary.wiley.com/doi/10.1002/ase.1475/full" TargetMode="External"/><Relationship Id="rId10" Type="http://schemas.openxmlformats.org/officeDocument/2006/relationships/hyperlink" Target="https://techcrunch.com/2014/03/26/a-brief-history-of-oculus/" TargetMode="External"/><Relationship Id="rId4" Type="http://schemas.openxmlformats.org/officeDocument/2006/relationships/hyperlink" Target="http://www.newyorker.com/magazine/2014/11/24/print-thyself" TargetMode="External"/><Relationship Id="rId9" Type="http://schemas.openxmlformats.org/officeDocument/2006/relationships/hyperlink" Target="https://today.duke.edu/2016/08/paraplegics-take-step-regain-movement" TargetMode="External"/><Relationship Id="rId14" Type="http://schemas.openxmlformats.org/officeDocument/2006/relationships/hyperlink" Target="http://www.newyorker.com/tech/elements/pokemon-go-will-make-you-crave-augmented-reality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jo.bmj.com/content/early/2013/11/28/bjophthalmol-2013-304446.short" TargetMode="External"/><Relationship Id="rId13" Type="http://schemas.openxmlformats.org/officeDocument/2006/relationships/hyperlink" Target="http://www.circ.ahajournals.org/content/132/4/300.full" TargetMode="External"/><Relationship Id="rId3" Type="http://schemas.openxmlformats.org/officeDocument/2006/relationships/hyperlink" Target="https://www.microsoft.com/microsoft-hololens/en-us/why-hololens" TargetMode="External"/><Relationship Id="rId7" Type="http://schemas.openxmlformats.org/officeDocument/2006/relationships/hyperlink" Target="http://www.smithsonianmag.com/science-nature/what-lies-ahead-for-3-d-printing-37498558/?no-ist" TargetMode="External"/><Relationship Id="rId12" Type="http://schemas.openxmlformats.org/officeDocument/2006/relationships/hyperlink" Target="http://www.amd.com/en-us/innovations/software-technologies/technologies-gaming/vr?utm_campaign=www.amd.com_liquidvr&amp;utm_medium=redirect&amp;utm_source=301" TargetMode="External"/><Relationship Id="rId2" Type="http://schemas.openxmlformats.org/officeDocument/2006/relationships/hyperlink" Target="http://www.jamanetwork.com/journals/jama/article-abstract/198368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ntikythera-mechanism.gr/project/overview" TargetMode="External"/><Relationship Id="rId11" Type="http://schemas.openxmlformats.org/officeDocument/2006/relationships/hyperlink" Target="http://archive.ncsa.illinois.edu/Cyberia/VETopLevels/VR.History.html" TargetMode="External"/><Relationship Id="rId5" Type="http://schemas.openxmlformats.org/officeDocument/2006/relationships/hyperlink" Target="https://www.nhlbi.nih.gov/health/health-topics/topics/tah" TargetMode="External"/><Relationship Id="rId10" Type="http://schemas.openxmlformats.org/officeDocument/2006/relationships/hyperlink" Target="http://www.computerhistory.org/timeline" TargetMode="External"/><Relationship Id="rId4" Type="http://schemas.openxmlformats.org/officeDocument/2006/relationships/hyperlink" Target="http://www.popularmechanics.com/military/weapons/news/a19764/the-f-35s-third-generation-magic-helmet-is-here/" TargetMode="External"/><Relationship Id="rId9" Type="http://schemas.openxmlformats.org/officeDocument/2006/relationships/hyperlink" Target="http://www.frontiersmag.wustl.edu/2016/10/31/the-reality-of-virtual-reality-in-medicin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2"/>
                </a:solidFill>
              </a:rPr>
              <a:t>Disruptive Technologies in Medicine</a:t>
            </a:r>
            <a:endParaRPr lang="en-US" sz="4800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6878"/>
            <a:ext cx="6248400" cy="229653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85953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The Dawn of Virtual Reality and 3-D Printing in the Field of Medicine Revolutionizes the Science of Healing.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0140" y="2976690"/>
            <a:ext cx="25298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Enterprise Garage Consultancy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6"/>
    </mc:Choice>
    <mc:Fallback>
      <p:transition spd="slow" advTm="1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Now, and tomorrow: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95" y="372004"/>
            <a:ext cx="4419253" cy="248761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33" y="372004"/>
            <a:ext cx="3814270" cy="2481262"/>
          </a:xfrm>
        </p:spPr>
      </p:pic>
      <p:sp>
        <p:nvSpPr>
          <p:cNvPr id="8" name="TextBox 7"/>
          <p:cNvSpPr txBox="1"/>
          <p:nvPr/>
        </p:nvSpPr>
        <p:spPr>
          <a:xfrm>
            <a:off x="4447995" y="2859616"/>
            <a:ext cx="7663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Interactive patient modeling and simulation.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Surgeons practice their skills on Virtual or Holographic Simulations, or  using physical 3D printed replications of organs.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Real Time collaboration across vast distances.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Individually tailored prosthetics.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Approximation of human touch and appearance.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Interactive therapy which reduces recovery time and increases quality of life.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Semi automation of surgical techniques.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Custom modeled, easy to replace surgical tools and instruments.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Correction of birth defects, and reversal of debilitating conditions previously thought unchangeable.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Eventual augmentation of the Human body.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76"/>
    </mc:Choice>
    <mc:Fallback>
      <p:transition spd="slow" advTm="10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The dangers of what could be: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11" y="541338"/>
            <a:ext cx="5487577" cy="248761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A new status of “haves” and “have nots.”</a:t>
            </a:r>
          </a:p>
          <a:p>
            <a:r>
              <a:rPr lang="en-US" dirty="0">
                <a:solidFill>
                  <a:schemeClr val="bg2"/>
                </a:solidFill>
              </a:rPr>
              <a:t>Intellectual property and design theft.</a:t>
            </a:r>
          </a:p>
          <a:p>
            <a:r>
              <a:rPr lang="en-US" dirty="0">
                <a:solidFill>
                  <a:schemeClr val="bg2"/>
                </a:solidFill>
              </a:rPr>
              <a:t>Augmentation by personal choice and economic status, rather than medical necessity.</a:t>
            </a:r>
          </a:p>
          <a:p>
            <a:r>
              <a:rPr lang="en-US" dirty="0">
                <a:solidFill>
                  <a:schemeClr val="bg2"/>
                </a:solidFill>
              </a:rPr>
              <a:t>Misappropriation of medical research for military purposes.</a:t>
            </a:r>
          </a:p>
          <a:p>
            <a:r>
              <a:rPr lang="en-US" dirty="0">
                <a:solidFill>
                  <a:schemeClr val="bg2"/>
                </a:solidFill>
              </a:rPr>
              <a:t>Addiction to simulation, and isolation from the physical world.</a:t>
            </a:r>
          </a:p>
          <a:p>
            <a:r>
              <a:rPr lang="en-US" dirty="0">
                <a:solidFill>
                  <a:schemeClr val="bg2"/>
                </a:solidFill>
              </a:rPr>
              <a:t>The ultimate question: What makes a human?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230" y="3139876"/>
            <a:ext cx="17283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liftfloats.com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5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06"/>
    </mc:Choice>
    <mc:Fallback>
      <p:transition spd="slow" advTm="33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The final word: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61" y="210942"/>
            <a:ext cx="4821677" cy="322088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2"/>
                </a:solidFill>
              </a:rPr>
              <a:t>The pace of technological innovation is drawing these two technologies closer to one another daily; it is an inevitability that they will merge into an amalgamation of revolutionary ideas. Virtual Reality and 3D-Printing are on the cusp of widespread adoption, and already causing a revolution of new techniques and challenges; together, they will revolutionize medical science.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199" y="3431822"/>
            <a:ext cx="2021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The Huffington Post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64"/>
    </mc:Choice>
    <mc:Fallback>
      <p:transition spd="slow" advTm="5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307910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Works Cited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07910"/>
            <a:ext cx="12191998" cy="6550089"/>
          </a:xfrm>
        </p:spPr>
        <p:txBody>
          <a:bodyPr>
            <a:normAutofit/>
          </a:bodyPr>
          <a:lstStyle/>
          <a:p>
            <a:r>
              <a:rPr lang="en-US" sz="1400" dirty="0"/>
              <a:t>Huxley, Aldous. Brave New World. NY, NY: Harper Perennial Modern Classics, 2006. Print.</a:t>
            </a:r>
          </a:p>
          <a:p>
            <a:r>
              <a:rPr lang="en-US" sz="1400" dirty="0"/>
              <a:t>Carson, Erin. “10 Ways Virtual Reality Is Revolutionizing Medicine and Healthcare - </a:t>
            </a:r>
            <a:r>
              <a:rPr lang="en-US" sz="1400" dirty="0" err="1"/>
              <a:t>TechRepublic</a:t>
            </a:r>
            <a:r>
              <a:rPr lang="en-US" sz="1400" dirty="0"/>
              <a:t>.” </a:t>
            </a:r>
            <a:r>
              <a:rPr lang="en-US" sz="1400" dirty="0" err="1"/>
              <a:t>TechRepublic</a:t>
            </a:r>
            <a:r>
              <a:rPr lang="en-US" sz="1400" dirty="0"/>
              <a:t>, 25 Oct. 2016, </a:t>
            </a:r>
            <a:r>
              <a:rPr lang="en-US" sz="1400" u="sng" dirty="0">
                <a:hlinkClick r:id="rId2"/>
              </a:rPr>
              <a:t>www.techrepublic.com/article/10-ways-virtual-reality-is-revolutionizing-medicine-and-healthcare/</a:t>
            </a:r>
            <a:r>
              <a:rPr lang="en-US" sz="1400" dirty="0"/>
              <a:t>. </a:t>
            </a:r>
          </a:p>
          <a:p>
            <a:r>
              <a:rPr lang="en-US" sz="1400" dirty="0"/>
              <a:t>“Discover Virtual Reality in HealthCare,” director. Advanced Micro Devices, INC, 29 Apr. 2016, </a:t>
            </a:r>
            <a:r>
              <a:rPr lang="en-US" sz="1400" u="sng" dirty="0">
                <a:hlinkClick r:id="rId3"/>
              </a:rPr>
              <a:t>www.youtube.com/watch?v=jvbh-sgpyak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Groopman</a:t>
            </a:r>
            <a:r>
              <a:rPr lang="en-US" sz="1400" dirty="0"/>
              <a:t>, Jerome. “Print Thyself.” PRINT THYSELF, The New Yorker, 17 Nov. 2014, </a:t>
            </a:r>
            <a:r>
              <a:rPr lang="en-US" sz="1400" u="sng" dirty="0">
                <a:hlinkClick r:id="rId4"/>
              </a:rPr>
              <a:t>www.newyorker.com/magazine/2014/11/24/print-thyself</a:t>
            </a:r>
            <a:r>
              <a:rPr lang="en-US" sz="1400" dirty="0"/>
              <a:t>. </a:t>
            </a:r>
          </a:p>
          <a:p>
            <a:r>
              <a:rPr lang="en-US" sz="1400" dirty="0"/>
              <a:t>Hansen, Tonie. “Three Companies Change Healthcare with Virtual Reality | NVIDIA Blog.” The Official NVIDIA Blog, Nvidia Corporation, 8 July 2016, </a:t>
            </a:r>
            <a:r>
              <a:rPr lang="en-US" sz="1400" u="sng" dirty="0">
                <a:hlinkClick r:id="rId5"/>
              </a:rPr>
              <a:t>blogs.nvidia.com/blog/2016/07/08/medical-virtual-reality/.</a:t>
            </a:r>
            <a:r>
              <a:rPr lang="en-US" sz="1400" dirty="0"/>
              <a:t> </a:t>
            </a:r>
          </a:p>
          <a:p>
            <a:r>
              <a:rPr lang="en-US" sz="1400" dirty="0"/>
              <a:t>"History of Virtual Reality - Virtual Reality." Virtual Reality. N.p., 10 Jan. 2016. Web. 11 Dec. 2016. </a:t>
            </a:r>
            <a:r>
              <a:rPr lang="en-US" sz="1400" u="sng" dirty="0">
                <a:hlinkClick r:id="rId6"/>
              </a:rPr>
              <a:t>http://www.vrs.org.uk/virtual-reality/history.html</a:t>
            </a:r>
            <a:r>
              <a:rPr lang="en-US" sz="1400" dirty="0"/>
              <a:t>.</a:t>
            </a:r>
          </a:p>
          <a:p>
            <a:r>
              <a:rPr lang="en-US" sz="1400" dirty="0"/>
              <a:t>“Immersive Healing.” Immersive Healing VR, Advanced Micro Devices, INC, </a:t>
            </a:r>
            <a:r>
              <a:rPr lang="en-US" sz="1400" u="sng" dirty="0">
                <a:hlinkClick r:id="rId7"/>
              </a:rPr>
              <a:t>www.amd.com/en-us/who-we-are/corporate-responsibility/technology/vr-immersive-healing</a:t>
            </a:r>
            <a:r>
              <a:rPr lang="en-US" sz="1400" dirty="0"/>
              <a:t>. </a:t>
            </a:r>
          </a:p>
          <a:p>
            <a:r>
              <a:rPr lang="en-US" sz="1400" dirty="0"/>
              <a:t>Atherton, Kelsey D. "3D-Printed Gun Files Aren't Free Speech, Court Rules." Popular Science. N.p., 22 Sept. 2016. Web. 11 Dec. 2016. </a:t>
            </a:r>
            <a:r>
              <a:rPr lang="en-US" sz="1400" u="sng" dirty="0">
                <a:hlinkClick r:id="rId8"/>
              </a:rPr>
              <a:t>http://www.popsci.com/3d-printed-guns-not-free-speech-court-rules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Khanina</a:t>
            </a:r>
            <a:r>
              <a:rPr lang="en-US" sz="1400" dirty="0"/>
              <a:t>, </a:t>
            </a:r>
            <a:r>
              <a:rPr lang="en-US" sz="1400" dirty="0" err="1"/>
              <a:t>Samiha</a:t>
            </a:r>
            <a:r>
              <a:rPr lang="en-US" sz="1400" dirty="0"/>
              <a:t>. "PARAPLEGICS TAKE A STEP TO REGAIN MOVEMENT." N.p., 12 Aug. 2016. Web. </a:t>
            </a:r>
            <a:r>
              <a:rPr lang="en-US" sz="1400" u="sng" dirty="0">
                <a:hlinkClick r:id="rId9"/>
              </a:rPr>
              <a:t>https://today.duke.edu/2016/08/paraplegics-take-step-regain-movement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Kumparak</a:t>
            </a:r>
            <a:r>
              <a:rPr lang="en-US" sz="1400" dirty="0"/>
              <a:t>, Greg. "A Brief History of Oculus." TechCrunch. N.p., 26 Mar. 2014. Web. 11 Dec. 2016. </a:t>
            </a:r>
            <a:r>
              <a:rPr lang="en-US" sz="1400" u="sng" dirty="0">
                <a:hlinkClick r:id="rId10"/>
              </a:rPr>
              <a:t>https://techcrunch.com/2014/03/26/a-brief-history-of-oculus/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Leadem</a:t>
            </a:r>
            <a:r>
              <a:rPr lang="en-US" sz="1400" dirty="0"/>
              <a:t>, Rose. “10 Amazing Uses of Virtual Reality.” 10 Amazing Uses of Virtual Reality, Entrepreneur Magazine, </a:t>
            </a:r>
            <a:r>
              <a:rPr lang="en-US" sz="1400" u="sng" dirty="0">
                <a:hlinkClick r:id="rId11"/>
              </a:rPr>
              <a:t>www.entrepreneur.com/slideshow/281073#0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Leadem</a:t>
            </a:r>
            <a:r>
              <a:rPr lang="en-US" sz="1400" dirty="0"/>
              <a:t>, Rose. “10 Incredible Uses of Virtual Reality.” Fortune, Fortune 500 Magazine, 7 Sept. 2016, </a:t>
            </a:r>
            <a:r>
              <a:rPr lang="en-US" sz="1400" u="sng" dirty="0">
                <a:hlinkClick r:id="rId12"/>
              </a:rPr>
              <a:t>www.fortune.com/2016/09/08/virtual-reality-vr-industries-application-examples/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Leckart</a:t>
            </a:r>
            <a:r>
              <a:rPr lang="en-US" sz="1400" dirty="0"/>
              <a:t>, By Steven. “How 3-D Printing Body Parts Will Revolutionize Medicine.” HOW 3-D PRINTING BODY PARTS WILL REVOLUTIONIZE MEDICINE, Popular Science, 6 Aug. 2013, </a:t>
            </a:r>
            <a:r>
              <a:rPr lang="en-US" sz="1400" u="sng" dirty="0">
                <a:hlinkClick r:id="rId13"/>
              </a:rPr>
              <a:t>www.popsci.com/science/article/2013-07/how-3-d-printing-body-parts-will-revolutionize-medicine</a:t>
            </a:r>
            <a:r>
              <a:rPr lang="en-US" sz="1400" dirty="0"/>
              <a:t>. </a:t>
            </a:r>
          </a:p>
          <a:p>
            <a:r>
              <a:rPr lang="en-US" sz="1400" dirty="0"/>
              <a:t>Malik, </a:t>
            </a:r>
            <a:r>
              <a:rPr lang="en-US" sz="1400" dirty="0" err="1"/>
              <a:t>Om.</a:t>
            </a:r>
            <a:r>
              <a:rPr lang="en-US" sz="1400" dirty="0"/>
              <a:t> "Pokémon Go Will Make You Crave Augmented Reality." The New Yorker. N.p., 13 July 2016. Web. 11 Dec. 2016. </a:t>
            </a:r>
            <a:r>
              <a:rPr lang="en-US" sz="1400" u="sng" dirty="0">
                <a:hlinkClick r:id="rId14"/>
              </a:rPr>
              <a:t>http://www.newyorker.com/tech/elements/pokemon-go-will-make-you-crave-augmented-reality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McMenamin</a:t>
            </a:r>
            <a:r>
              <a:rPr lang="en-US" sz="1400" dirty="0"/>
              <a:t>, Paul G et al. “The Production of Anatomical Teaching Resources Using Three-Dimensional (3D) Printing Technology.” The Production of Anatomical Teaching Resources Using Three-Dimensional (3D) Printing Technology, Anatomical Sciences Education, 27 June 2014, </a:t>
            </a:r>
            <a:r>
              <a:rPr lang="en-US" sz="1400" u="sng" dirty="0">
                <a:hlinkClick r:id="rId15"/>
              </a:rPr>
              <a:t>www.onlinelibrary.wiley.com/doi/10.1002/ase.1475/full</a:t>
            </a:r>
            <a:r>
              <a:rPr lang="en-US" sz="1400" dirty="0"/>
              <a:t>.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409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307910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Works Cited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07910"/>
            <a:ext cx="12191998" cy="6550089"/>
          </a:xfrm>
        </p:spPr>
        <p:txBody>
          <a:bodyPr>
            <a:normAutofit/>
          </a:bodyPr>
          <a:lstStyle/>
          <a:p>
            <a:r>
              <a:rPr lang="en-US" sz="1400" dirty="0"/>
              <a:t>Michalski, MD Mark H. “3D Printing in Medicine.” The Shape of Things to Come, The JAMA Network, 3 Dec. 2014, </a:t>
            </a:r>
            <a:r>
              <a:rPr lang="en-US" sz="1400" u="sng" dirty="0">
                <a:hlinkClick r:id="rId2"/>
              </a:rPr>
              <a:t>www.jamanetwork.com/journals/jama/article-abstract/1983687</a:t>
            </a:r>
            <a:r>
              <a:rPr lang="en-US" sz="1400" dirty="0"/>
              <a:t>. </a:t>
            </a:r>
          </a:p>
          <a:p>
            <a:r>
              <a:rPr lang="en-US" sz="1400" dirty="0"/>
              <a:t>"Microsoft HoloLens." Microsoft HoloLens. N.p., n.d. Web. 11 Dec. 2016. </a:t>
            </a:r>
            <a:r>
              <a:rPr lang="en-US" sz="1400" u="sng" dirty="0">
                <a:hlinkClick r:id="rId3"/>
              </a:rPr>
              <a:t>https://www.microsoft.com/microsoft-hololens/en-us/why-hololens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Mizokami</a:t>
            </a:r>
            <a:r>
              <a:rPr lang="en-US" sz="1400" dirty="0"/>
              <a:t>, Kyle. "The F-35's $400,000 Third-Generation "Magic" Helmet Is Here." Popular Mechanics. N.p., 04 Mar. 2016. Web. 11 Dec. 2016. </a:t>
            </a:r>
            <a:r>
              <a:rPr lang="en-US" sz="1400" u="sng" dirty="0">
                <a:hlinkClick r:id="rId4"/>
              </a:rPr>
              <a:t>http://www.popularmechanics.com/military/weapons/news/a19764/the-f-35s-third-generation-magic-helmet-is-here/</a:t>
            </a:r>
            <a:r>
              <a:rPr lang="en-US" sz="1400" dirty="0"/>
              <a:t>.</a:t>
            </a:r>
          </a:p>
          <a:p>
            <a:r>
              <a:rPr lang="en-US" sz="1400" dirty="0"/>
              <a:t>National Institutes of Health. U.S. Department of Health and Human Services, n.d. Web. 11 Dec. 2016. </a:t>
            </a:r>
            <a:r>
              <a:rPr lang="en-US" sz="1400" u="sng" dirty="0">
                <a:hlinkClick r:id="rId5"/>
              </a:rPr>
              <a:t>https://www.nhlbi.nih.gov/health/health-topics/topics/tah</a:t>
            </a:r>
            <a:endParaRPr lang="en-US" sz="1400" dirty="0"/>
          </a:p>
          <a:p>
            <a:r>
              <a:rPr lang="en-US" sz="1400" dirty="0"/>
              <a:t>"Project Overview." Project Overview | Antikythera Mechanism Research Project. N.p., n.d. Web. 11 Dec. 2016. </a:t>
            </a:r>
            <a:r>
              <a:rPr lang="en-US" sz="1400" u="sng" dirty="0">
                <a:hlinkClick r:id="rId6"/>
              </a:rPr>
              <a:t>http://www.antikythera-mechanism.gr/project/overview</a:t>
            </a:r>
            <a:r>
              <a:rPr lang="en-US" sz="1400" dirty="0"/>
              <a:t>.</a:t>
            </a:r>
          </a:p>
          <a:p>
            <a:r>
              <a:rPr lang="en-US" sz="1400" dirty="0"/>
              <a:t>Roy. M. (Ed.). NATO Advanced Research Workshop on Novel Approaches to the Diagnosis and Treatment of Posttraumatic Stress Disorder. IOS Press, Washington D.C., 235-250.</a:t>
            </a:r>
          </a:p>
          <a:p>
            <a:r>
              <a:rPr lang="en-US" sz="1400" dirty="0" err="1"/>
              <a:t>Royte</a:t>
            </a:r>
            <a:r>
              <a:rPr lang="en-US" sz="1400" dirty="0"/>
              <a:t>, Elizabeth. “What Lies Ahead for 3-D Printing?” What Lies Ahead for 3-D Printing? Smithsonian, May 2013, </a:t>
            </a:r>
            <a:r>
              <a:rPr lang="en-US" sz="1400" u="sng" dirty="0">
                <a:hlinkClick r:id="rId7"/>
              </a:rPr>
              <a:t>www.smithsonianmag.com/science-nature/what-lies-ahead-for-3-d-printing-37498558/?no-ist</a:t>
            </a:r>
            <a:r>
              <a:rPr lang="en-US" sz="1400" dirty="0"/>
              <a:t>. </a:t>
            </a:r>
          </a:p>
          <a:p>
            <a:r>
              <a:rPr lang="en-US" sz="1400" dirty="0"/>
              <a:t>Schubert, Carl, and Mark C van </a:t>
            </a:r>
            <a:r>
              <a:rPr lang="en-US" sz="1400" dirty="0" err="1"/>
              <a:t>Langeveld</a:t>
            </a:r>
            <a:r>
              <a:rPr lang="en-US" sz="1400" dirty="0"/>
              <a:t>. “Carl Schubert.” Innovations in 3D Printing: a 3D Overview from Optics to Organs, British </a:t>
            </a:r>
            <a:r>
              <a:rPr lang="en-US" sz="1400" dirty="0" err="1"/>
              <a:t>Jourof</a:t>
            </a:r>
            <a:r>
              <a:rPr lang="en-US" sz="1400" dirty="0"/>
              <a:t> Ophthalmology, 28 Nov. 2013, </a:t>
            </a:r>
            <a:r>
              <a:rPr lang="en-US" sz="1400" u="sng" dirty="0">
                <a:hlinkClick r:id="rId8"/>
              </a:rPr>
              <a:t>www.bjo.bmj.com/content/early/2013/11/28/bjophthalmol-2013-304446.short</a:t>
            </a:r>
            <a:r>
              <a:rPr lang="en-US" sz="1400" dirty="0"/>
              <a:t>. </a:t>
            </a:r>
          </a:p>
          <a:p>
            <a:r>
              <a:rPr lang="en-US" sz="1400" dirty="0"/>
              <a:t>Tian, Jaden. “THE REALITY OF VIRTUAL REALITY IN MEDICINE.” THE REALITY OF VIRTUAL REALITY IN MEDICINE, Washington University Review of Health, 31 Oct. 2016, </a:t>
            </a:r>
            <a:r>
              <a:rPr lang="en-US" sz="1400" u="sng" dirty="0">
                <a:hlinkClick r:id="rId9"/>
              </a:rPr>
              <a:t>www.frontiersmag.wustl.edu/2016/10/31/the-reality-of-virtual-reality-in-medicine/</a:t>
            </a:r>
            <a:r>
              <a:rPr lang="en-US" sz="1400" dirty="0"/>
              <a:t>. </a:t>
            </a:r>
          </a:p>
          <a:p>
            <a:r>
              <a:rPr lang="en-US" sz="1400" dirty="0"/>
              <a:t>Timeline Highlights." Welcome | Timeline of Computer History | Computer History Museum. N.p., n.d. Web. 11 Dec. 2016. </a:t>
            </a:r>
            <a:r>
              <a:rPr lang="en-US" sz="1400" u="sng" dirty="0">
                <a:hlinkClick r:id="rId10"/>
              </a:rPr>
              <a:t>http://www.computerhistory.org/timeline</a:t>
            </a:r>
            <a:r>
              <a:rPr lang="en-US" sz="1400" dirty="0"/>
              <a:t>.</a:t>
            </a:r>
          </a:p>
          <a:p>
            <a:r>
              <a:rPr lang="en-US" sz="1400" dirty="0"/>
              <a:t>"VIRTUAL REALITY - History." VIRTUAL REALITY - History. N.p., n.d. Web. 11 Dec. 2016. </a:t>
            </a:r>
            <a:r>
              <a:rPr lang="en-US" sz="1400" u="sng" dirty="0">
                <a:hlinkClick r:id="rId11"/>
              </a:rPr>
              <a:t>http://archive.ncsa.illinois.edu/Cyberia/VETopLevels/VR.History.html</a:t>
            </a:r>
            <a:r>
              <a:rPr lang="en-US" sz="1400" dirty="0"/>
              <a:t>.</a:t>
            </a:r>
          </a:p>
          <a:p>
            <a:r>
              <a:rPr lang="en-US" sz="1400" dirty="0"/>
              <a:t>“Virtual Reality with AMD LiquidVR™ Technology.” LiquidVR™, Advanced Micro Devices, INC, </a:t>
            </a:r>
            <a:r>
              <a:rPr lang="en-US" sz="1400" u="sng" dirty="0">
                <a:hlinkClick r:id="rId12"/>
              </a:rPr>
              <a:t>www.amd.com/en-us/innovations/software-technologies/technologies-gaming/vr?utm_campaign=www.amd.com_liquidvr&amp;utm_medium=redirect&amp;utm_source=301</a:t>
            </a:r>
            <a:r>
              <a:rPr lang="en-US" sz="1400" dirty="0"/>
              <a:t>. </a:t>
            </a:r>
          </a:p>
          <a:p>
            <a:r>
              <a:rPr lang="en-US" sz="1400" dirty="0"/>
              <a:t>Yang, Dong Hyun et al. “Myocardial 3-Dimensional Printing for Septal </a:t>
            </a:r>
            <a:r>
              <a:rPr lang="en-US" sz="1400" dirty="0" err="1"/>
              <a:t>Myectomy</a:t>
            </a:r>
            <a:r>
              <a:rPr lang="en-US" sz="1400" dirty="0"/>
              <a:t> Guidance in a Patient with Obstructive Hypertrophic Cardiomyopathy.” Myocardial 3-Dimensional Printing for Septal </a:t>
            </a:r>
            <a:r>
              <a:rPr lang="en-US" sz="1400" dirty="0" err="1"/>
              <a:t>Myectomy</a:t>
            </a:r>
            <a:r>
              <a:rPr lang="en-US" sz="1400" dirty="0"/>
              <a:t> Guidance in a Patient with Obstructive Hypertrophic Cardiomyopathy, American Heart Association, 27 July 2015, </a:t>
            </a:r>
            <a:r>
              <a:rPr lang="en-US" sz="1400" u="sng" dirty="0">
                <a:hlinkClick r:id="rId13"/>
              </a:rPr>
              <a:t>www.circ.ahajournals.org/content/132/4/300.full</a:t>
            </a:r>
            <a:r>
              <a:rPr lang="en-US" sz="1400" dirty="0"/>
              <a:t>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404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i="0" dirty="0">
                <a:solidFill>
                  <a:schemeClr val="bg2"/>
                </a:solidFill>
                <a:latin typeface="Calibri" panose="020F0502020204030204" pitchFamily="34" charset="0"/>
              </a:rPr>
              <a:t>Richard Givens</a:t>
            </a:r>
            <a:br>
              <a:rPr lang="en-US" sz="3600" i="0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en-US" sz="1800" i="0" dirty="0">
                <a:solidFill>
                  <a:schemeClr val="bg2"/>
                </a:solidFill>
                <a:latin typeface="Calibri" panose="020F0502020204030204" pitchFamily="34" charset="0"/>
              </a:rPr>
              <a:t>CISS 493</a:t>
            </a:r>
            <a:br>
              <a:rPr lang="en-US" sz="1800" i="0" dirty="0">
                <a:solidFill>
                  <a:schemeClr val="bg2"/>
                </a:solidFill>
                <a:latin typeface="Calibri" panose="020F0502020204030204" pitchFamily="34" charset="0"/>
              </a:rPr>
            </a:br>
            <a:r>
              <a:rPr lang="en-US" sz="1800" i="0" dirty="0">
                <a:solidFill>
                  <a:schemeClr val="bg2"/>
                </a:solidFill>
                <a:latin typeface="Calibri" panose="020F0502020204030204" pitchFamily="34" charset="0"/>
              </a:rPr>
              <a:t>December, 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8264"/>
            <a:ext cx="3833906" cy="383390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4277" y="3035924"/>
            <a:ext cx="6248400" cy="248222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Bachelor’s of Science in Computer Information Systems and Management Information Systems</a:t>
            </a:r>
          </a:p>
          <a:p>
            <a:r>
              <a:rPr lang="en-US" sz="1800" dirty="0">
                <a:solidFill>
                  <a:schemeClr val="bg2"/>
                </a:solidFill>
              </a:rPr>
              <a:t>Product Manager – VisionTek Products, LLC</a:t>
            </a:r>
          </a:p>
          <a:p>
            <a:r>
              <a:rPr lang="en-US" sz="1800" dirty="0">
                <a:solidFill>
                  <a:schemeClr val="bg2"/>
                </a:solidFill>
              </a:rPr>
              <a:t>Technical Services Manager- VisionTek Products, LLC (2014 – July 2016)</a:t>
            </a:r>
          </a:p>
          <a:p>
            <a:r>
              <a:rPr lang="en-US" sz="1800" dirty="0">
                <a:solidFill>
                  <a:schemeClr val="bg2"/>
                </a:solidFill>
              </a:rPr>
              <a:t>Independent Consultant (2007 – Present)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79" y="5645020"/>
            <a:ext cx="538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“I will either find a way, or make one,” </a:t>
            </a:r>
            <a:r>
              <a:rPr lang="en-US" dirty="0">
                <a:solidFill>
                  <a:schemeClr val="bg2"/>
                </a:solidFill>
              </a:rPr>
              <a:t>(Hannibal Barca)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94"/>
    </mc:Choice>
    <mc:Fallback>
      <p:transition spd="slow" advTm="2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1785101"/>
            <a:ext cx="4898571" cy="224883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What is a disruptive technology?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A method, technology, or technique which causes an upheaval throughout the </a:t>
            </a:r>
            <a:r>
              <a:rPr lang="en-US" dirty="0" err="1">
                <a:solidFill>
                  <a:schemeClr val="bg2"/>
                </a:solidFill>
              </a:rPr>
              <a:t>the</a:t>
            </a:r>
            <a:r>
              <a:rPr lang="en-US" dirty="0">
                <a:solidFill>
                  <a:schemeClr val="bg2"/>
                </a:solidFill>
              </a:rPr>
              <a:t> traditional foundations in one or more key areas of society, medicine, science, political affairs or military operations.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Often supplant previous traditional methods, or augment them in such a way as to fundamentally change their pace or direction.</a:t>
            </a:r>
          </a:p>
          <a:p>
            <a:r>
              <a:rPr lang="en-US" dirty="0">
                <a:solidFill>
                  <a:schemeClr val="bg2"/>
                </a:solidFill>
              </a:rPr>
              <a:t>Examples include Nuclear Fission, Steam Power, early Stone Tools.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5"/>
    </mc:Choice>
    <mc:Fallback>
      <p:transition spd="slow" advTm="3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What disruptive technologies are changing medicine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Virtual Reality, and its subsequent innovations.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/>
                </a:solidFill>
              </a:rPr>
              <a:t>“an artificial environment which is experienced through sensory stimuli (as sights and sounds) provided by a computer and in which one's actions partially determine what happens in the environment,” (</a:t>
            </a:r>
            <a:r>
              <a:rPr lang="en-US" i="1" dirty="0" err="1">
                <a:solidFill>
                  <a:schemeClr val="bg2"/>
                </a:solidFill>
              </a:rPr>
              <a:t>Mirriam</a:t>
            </a:r>
            <a:r>
              <a:rPr lang="en-US" i="1" dirty="0">
                <a:solidFill>
                  <a:schemeClr val="bg2"/>
                </a:solidFill>
              </a:rPr>
              <a:t>-Webster).</a:t>
            </a:r>
            <a:endParaRPr lang="en-US" i="1" dirty="0">
              <a:solidFill>
                <a:schemeClr val="bg2"/>
              </a:solidFill>
            </a:endParaRPr>
          </a:p>
          <a:p>
            <a:pPr lvl="2"/>
            <a:r>
              <a:rPr lang="en-US" dirty="0">
                <a:solidFill>
                  <a:schemeClr val="bg2"/>
                </a:solidFill>
              </a:rPr>
              <a:t>Traditional Virtual Reality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Augmented Reality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Mixed Reality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3D – Printing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/>
                </a:solidFill>
              </a:rPr>
              <a:t>“</a:t>
            </a:r>
            <a:r>
              <a:rPr lang="en-US" i="1" dirty="0">
                <a:solidFill>
                  <a:schemeClr val="bg2"/>
                </a:solidFill>
              </a:rPr>
              <a:t>The making of parts and products using a computer-driven, additive process, one layer at a time,” (PC Magazine Encyclopedia).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Biologically stable and neutral implants, such as stints.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Prosthetic limbs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Eventual cybernetic replacement and augmentation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Inevitability of biological 3D Printing, replacement and augmentation.</a:t>
            </a:r>
          </a:p>
          <a:p>
            <a:pPr lvl="2"/>
            <a:endParaRPr lang="en-US" i="1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43"/>
    </mc:Choice>
    <mc:Fallback>
      <p:transition spd="slow" advTm="5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The march to a virtual world: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36" y="0"/>
            <a:ext cx="6709642" cy="255605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864498"/>
            <a:ext cx="6611978" cy="333019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1838: Charles Whetstone creates the Stereoscope, a device for viewing left and right eye images, concurrently, creating a three dimensional illusion of depth.</a:t>
            </a:r>
          </a:p>
          <a:p>
            <a:r>
              <a:rPr lang="en-US" dirty="0">
                <a:solidFill>
                  <a:schemeClr val="bg2"/>
                </a:solidFill>
              </a:rPr>
              <a:t>1932: Aldous Huxley’s “Brave New World” is published, in which characters attend “the </a:t>
            </a:r>
            <a:r>
              <a:rPr lang="en-US" dirty="0" err="1">
                <a:solidFill>
                  <a:schemeClr val="bg2"/>
                </a:solidFill>
              </a:rPr>
              <a:t>feelies</a:t>
            </a:r>
            <a:r>
              <a:rPr lang="en-US" dirty="0">
                <a:solidFill>
                  <a:schemeClr val="bg2"/>
                </a:solidFill>
              </a:rPr>
              <a:t>,” a sensory interactive form of entertainment offering real time immersion.</a:t>
            </a:r>
          </a:p>
          <a:p>
            <a:r>
              <a:rPr lang="en-US" dirty="0">
                <a:solidFill>
                  <a:schemeClr val="bg2"/>
                </a:solidFill>
              </a:rPr>
              <a:t>1939: William Gruber creates the View-Master, a popular children’s toy for generations.</a:t>
            </a:r>
          </a:p>
          <a:p>
            <a:r>
              <a:rPr lang="en-US" dirty="0">
                <a:solidFill>
                  <a:schemeClr val="bg2"/>
                </a:solidFill>
              </a:rPr>
              <a:t>1960s: construction of a massive advanced RADAR net covering North America, offering unprecedented data and graphical interaction.</a:t>
            </a:r>
          </a:p>
          <a:p>
            <a:r>
              <a:rPr lang="en-US" dirty="0">
                <a:solidFill>
                  <a:schemeClr val="bg2"/>
                </a:solidFill>
              </a:rPr>
              <a:t>1960 – 2012: Virtual Reality is largely relegated to the realm of science fiction and entertainment.</a:t>
            </a:r>
          </a:p>
          <a:p>
            <a:r>
              <a:rPr lang="en-US" dirty="0">
                <a:solidFill>
                  <a:schemeClr val="bg2"/>
                </a:solidFill>
              </a:rPr>
              <a:t>2012: </a:t>
            </a:r>
            <a:r>
              <a:rPr lang="en-US" dirty="0" err="1">
                <a:solidFill>
                  <a:schemeClr val="bg2"/>
                </a:solidFill>
              </a:rPr>
              <a:t>Luckey</a:t>
            </a:r>
            <a:r>
              <a:rPr lang="en-US" dirty="0">
                <a:solidFill>
                  <a:schemeClr val="bg2"/>
                </a:solidFill>
              </a:rPr>
              <a:t> Palmer founds Oculus.</a:t>
            </a:r>
          </a:p>
          <a:p>
            <a:r>
              <a:rPr lang="en-US" dirty="0">
                <a:solidFill>
                  <a:schemeClr val="bg2"/>
                </a:solidFill>
              </a:rPr>
              <a:t>2014: Oculus is acquired by Facebook for approximately two billion dollars.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5984" y="2556054"/>
            <a:ext cx="1747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3DStereo.com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26"/>
    </mc:Choice>
    <mc:Fallback>
      <p:transition spd="slow" advTm="13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2"/>
                </a:solidFill>
              </a:rPr>
              <a:t>Children of Virtual Reality: Augmented and Mixed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5554" y="3641828"/>
            <a:ext cx="6248400" cy="248894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Augmented Reality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Semi inclusive of the physical world, often superimposing graphical display in the user’s field of vision either on a mobile display or a device similar to a headset.</a:t>
            </a:r>
          </a:p>
          <a:p>
            <a:pPr lvl="2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Mixed Reality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Fully inclusive of the outside environment, creating new visual elements which incorporate seamlessly in the form of a hologram, which one or more individuals may interact with.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54" y="777207"/>
            <a:ext cx="3606800" cy="240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12" y="754146"/>
            <a:ext cx="3331992" cy="2427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21894" y="3181740"/>
            <a:ext cx="2890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Images courtesy of www.F35.com and the Windows blog 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61"/>
    </mc:Choice>
    <mc:Fallback>
      <p:transition spd="slow" advTm="7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2"/>
                </a:solidFill>
              </a:rPr>
              <a:t>Healing our Warriors: Virtual Reality Treatment for PTSD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19" y="67913"/>
            <a:ext cx="5110362" cy="341372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39342"/>
            <a:ext cx="6248400" cy="3052227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1997 Researchers begin using the Virtual Vietnam VR Scenario to treat Veterans of the Vietnam War for Post Traumatic Stress Disorder.</a:t>
            </a:r>
          </a:p>
          <a:p>
            <a:r>
              <a:rPr lang="en-US" sz="2300" dirty="0">
                <a:solidFill>
                  <a:schemeClr val="bg2"/>
                </a:solidFill>
              </a:rPr>
              <a:t>Virtual Immersion, a form of desensitizing Veterans to triggers associated with combat stress, by exposing them to situations in a safe, clinical setting.</a:t>
            </a:r>
          </a:p>
          <a:p>
            <a:r>
              <a:rPr lang="en-US" sz="2300" dirty="0">
                <a:solidFill>
                  <a:schemeClr val="bg2"/>
                </a:solidFill>
              </a:rPr>
              <a:t>Gamification of common social stimuli; simulations of crowded public places, which must be navigated using calm movements and controlled breathing.</a:t>
            </a:r>
          </a:p>
          <a:p>
            <a:r>
              <a:rPr lang="en-US" sz="2300" dirty="0">
                <a:solidFill>
                  <a:schemeClr val="bg2"/>
                </a:solidFill>
              </a:rPr>
              <a:t>Positive feedback loops using the natural competitive tendencies of military veterans, coupled with modern society’s fascination with digital interaction.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3211" y="3481635"/>
            <a:ext cx="3789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 the Defense Video Imagery Distribution System (DVIDS).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55"/>
    </mc:Choice>
    <mc:Fallback>
      <p:transition spd="slow" advTm="96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To run again, you must first learn to crawl again.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7" y="541338"/>
            <a:ext cx="5223985" cy="248761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2016: Researchers conclude a study using Virtual Reality in the treatment of patients suffering from complete paralysis</a:t>
            </a:r>
          </a:p>
          <a:p>
            <a:r>
              <a:rPr lang="en-US" dirty="0">
                <a:solidFill>
                  <a:schemeClr val="bg2"/>
                </a:solidFill>
              </a:rPr>
              <a:t>Several patients, including one paralyzed for 13 years, received an upgraded prognosis from complete paralysis, to partial paralysis after regaining some mobility.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0505" y="3024460"/>
            <a:ext cx="17972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Image courtesy of Natural Society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2"/>
    </mc:Choice>
    <mc:Fallback>
      <p:transition spd="slow" advTm="4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Medical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3D-Printing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63" y="541338"/>
            <a:ext cx="3694473" cy="248761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2012: Surgeons at the University of Michigan’s C.S. Mott Children’s Hospital successfully implant a 3D-Printed stint, constructed of a biocompatible polymer, in a three month old baby suffering from a periodically  collapsing airway. The patient was reportedly healthy a year later.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4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69"/>
    </mc:Choice>
    <mc:Fallback>
      <p:transition spd="slow" advTm="3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1884</Words>
  <Application>Microsoft Office PowerPoint</Application>
  <PresentationFormat>Widescreen</PresentationFormat>
  <Paragraphs>105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Corbel</vt:lpstr>
      <vt:lpstr>Headlines</vt:lpstr>
      <vt:lpstr>Disruptive Technologies in Medicine</vt:lpstr>
      <vt:lpstr>Richard Givens CISS 493 December, 2016</vt:lpstr>
      <vt:lpstr>What is a disruptive technology?</vt:lpstr>
      <vt:lpstr>What disruptive technologies are changing medicine today?</vt:lpstr>
      <vt:lpstr>The march to a virtual world:</vt:lpstr>
      <vt:lpstr>Children of Virtual Reality: Augmented and Mixed Reality</vt:lpstr>
      <vt:lpstr>Healing our Warriors: Virtual Reality Treatment for PTSD</vt:lpstr>
      <vt:lpstr>To run again, you must first learn to crawl again.</vt:lpstr>
      <vt:lpstr>Medical  3D-Printing</vt:lpstr>
      <vt:lpstr>Now, and tomorrow:</vt:lpstr>
      <vt:lpstr>The dangers of what could be:</vt:lpstr>
      <vt:lpstr>The final word:</vt:lpstr>
      <vt:lpstr>Works Cited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Disruptive Technologies in Medicine</dc:title>
  <dc:creator>Rick Givens</dc:creator>
  <cp:lastModifiedBy>Rick Givens</cp:lastModifiedBy>
  <cp:revision>22</cp:revision>
  <dcterms:created xsi:type="dcterms:W3CDTF">2016-12-17T19:31:23Z</dcterms:created>
  <dcterms:modified xsi:type="dcterms:W3CDTF">2016-12-17T23:15:44Z</dcterms:modified>
</cp:coreProperties>
</file>